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4" r:id="rId11"/>
    <p:sldId id="263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  <p:sldId id="290" r:id="rId36"/>
    <p:sldId id="291" r:id="rId37"/>
    <p:sldId id="292" r:id="rId38"/>
    <p:sldId id="293" r:id="rId39"/>
    <p:sldId id="295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84E345-932E-4E28-84B3-9537DB3A3E1D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24FD507-C1E9-4027-90D8-2E28AC1ED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</a:t>
            </a:r>
            <a:r>
              <a:rPr lang="en-US" smtClean="0"/>
              <a:t>Synthesis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is another name for a chain of amino acids?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87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POLYPEPTIDE </a:t>
            </a:r>
            <a:r>
              <a:rPr lang="en-US" b="1" u="sng" dirty="0" smtClean="0"/>
              <a:t>OR</a:t>
            </a:r>
            <a:r>
              <a:rPr lang="en-US" dirty="0" smtClean="0"/>
              <a:t> A PROTEIN!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90800"/>
            <a:ext cx="761758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What is protein synthesis?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6172200" cy="4086672"/>
          </a:xfrm>
        </p:spPr>
      </p:pic>
      <p:sp>
        <p:nvSpPr>
          <p:cNvPr id="5" name="TextBox 4"/>
          <p:cNvSpPr txBox="1"/>
          <p:nvPr/>
        </p:nvSpPr>
        <p:spPr>
          <a:xfrm>
            <a:off x="0" y="160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“READING” OF A </a:t>
            </a:r>
            <a:r>
              <a:rPr lang="en-US" sz="2400" b="1" u="sng" dirty="0" smtClean="0"/>
              <a:t>GENE</a:t>
            </a:r>
            <a:r>
              <a:rPr lang="en-US" sz="2400" b="1" dirty="0" smtClean="0"/>
              <a:t> IN DNA TO PRODUCE A PROTEIN (POLYPEPTIDE) AT THE RIBOSOME IN THE CYTOPLASM.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25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is the monomer of a protein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2791"/>
            <a:ext cx="4038600" cy="587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AMINO ACID!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533400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is the pathway for protein synthesis (HINT  use the following words </a:t>
            </a:r>
            <a:r>
              <a:rPr lang="en-US" sz="2800" b="1" dirty="0" err="1"/>
              <a:t>tRNA</a:t>
            </a:r>
            <a:r>
              <a:rPr lang="en-US" sz="2800" b="1" dirty="0"/>
              <a:t>, DNA, Protein, mRNA)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752600"/>
            <a:ext cx="9923098" cy="4607152"/>
          </a:xfrm>
        </p:spPr>
      </p:pic>
    </p:spTree>
    <p:extLst>
      <p:ext uri="{BB962C8B-B14F-4D97-AF65-F5344CB8AC3E}">
        <p14:creationId xmlns:p14="http://schemas.microsoft.com/office/powerpoint/2010/main" val="1016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are the two steps of protein synthesis</a:t>
            </a:r>
            <a:r>
              <a:rPr lang="en-US" sz="2800" dirty="0" smtClean="0"/>
              <a:t>?  It is understood that RNA processing has taken place.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903412"/>
            <a:ext cx="6527800" cy="4368800"/>
          </a:xfrm>
        </p:spPr>
      </p:pic>
    </p:spTree>
    <p:extLst>
      <p:ext uri="{BB962C8B-B14F-4D97-AF65-F5344CB8AC3E}">
        <p14:creationId xmlns:p14="http://schemas.microsoft.com/office/powerpoint/2010/main" val="20448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happens during transcription?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229600" cy="1752600"/>
          </a:xfrm>
        </p:spPr>
        <p:txBody>
          <a:bodyPr/>
          <a:lstStyle/>
          <a:p>
            <a:r>
              <a:rPr lang="en-US" dirty="0" smtClean="0"/>
              <a:t>mRNA MAKES A “COPY” OF A SECTION OF DNA (A GENE). THE DIFFERENCE IS THAT “U” IS SUBSTITUTED FOR “T”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87274"/>
            <a:ext cx="7924800" cy="35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	Where in the cell does transcription occur?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3657600"/>
            <a:ext cx="4038600" cy="663209"/>
          </a:xfrm>
        </p:spPr>
        <p:txBody>
          <a:bodyPr/>
          <a:lstStyle/>
          <a:p>
            <a:r>
              <a:rPr lang="en-US" dirty="0" smtClean="0"/>
              <a:t>IN THE NUCLEUS!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89749"/>
            <a:ext cx="5029200" cy="518334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33800" y="2140527"/>
            <a:ext cx="9144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5818" y="1771194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NUCLEUS</a:t>
            </a:r>
            <a:endParaRPr lang="en-US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1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.	What is the function of mRNA?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31" y="1524000"/>
            <a:ext cx="5037931" cy="503793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mRNA takes the information from the DNA in the nucleus out to the ribosome.</a:t>
            </a:r>
          </a:p>
          <a:p>
            <a:r>
              <a:rPr lang="en-US" dirty="0" smtClean="0"/>
              <a:t>DNA is too large to do it on it’s own.  It cannot leave the nucleus.</a:t>
            </a:r>
          </a:p>
          <a:p>
            <a:r>
              <a:rPr lang="en-US" dirty="0" smtClean="0"/>
              <a:t>mRNA sends the “message” for the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800" dirty="0" smtClean="0"/>
              <a:t>Transcribe </a:t>
            </a:r>
            <a:r>
              <a:rPr lang="en-US" sz="2800" dirty="0"/>
              <a:t>the following DNA strand into mRNA : </a:t>
            </a:r>
            <a:r>
              <a:rPr lang="en-US" sz="2800" dirty="0" smtClean="0"/>
              <a:t>         5</a:t>
            </a:r>
            <a:r>
              <a:rPr lang="en-US" sz="2800" dirty="0"/>
              <a:t>’ ATCGAACAG 3’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3’UAGCUUGUC5’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8587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&amp;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800" dirty="0" smtClean="0"/>
              <a:t>Transcribe </a:t>
            </a:r>
            <a:r>
              <a:rPr lang="en-US" sz="2800" dirty="0"/>
              <a:t>the following DNA strand into mRNA:  </a:t>
            </a:r>
            <a:r>
              <a:rPr lang="en-US" sz="2800" dirty="0" smtClean="0"/>
              <a:t>  5</a:t>
            </a:r>
            <a:r>
              <a:rPr lang="en-US" sz="2800" dirty="0"/>
              <a:t>’ TACGGGTTA 3’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3’AUGCCCAAU5’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0682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2800" dirty="0" smtClean="0"/>
              <a:t>Turn </a:t>
            </a:r>
            <a:r>
              <a:rPr lang="en-US" sz="2800" dirty="0"/>
              <a:t>the following mRNA strand back into DNA:  </a:t>
            </a:r>
            <a:r>
              <a:rPr lang="en-US" sz="2800" dirty="0" smtClean="0"/>
              <a:t>5’AUGCACUAC3’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3’TACGTGATG5’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815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2800" dirty="0" smtClean="0"/>
              <a:t>If RNA polymerase stopped working, what </a:t>
            </a:r>
            <a:r>
              <a:rPr lang="en-US" sz="2800" dirty="0"/>
              <a:t>would be the result?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NONE OF THE GENES COULD BE TRANSCRIBED – SO NONE OF THE GENES WOULD BE EXPRESSED.</a:t>
            </a:r>
          </a:p>
          <a:p>
            <a:endParaRPr lang="en-US" dirty="0" smtClean="0"/>
          </a:p>
          <a:p>
            <a:r>
              <a:rPr lang="en-US" dirty="0" smtClean="0"/>
              <a:t> IT IS GENE EXPRESSION THAT ALLOWS CELLS TO BE SPECIALIZED AFTER DIFFERENTIATION SO…………….</a:t>
            </a:r>
            <a:endParaRPr lang="en-US" sz="3100" dirty="0" smtClean="0"/>
          </a:p>
          <a:p>
            <a:pPr lvl="1"/>
            <a:r>
              <a:rPr lang="en-US" sz="3100" dirty="0" smtClean="0"/>
              <a:t>YOUR NAILS WOULD STOP GROWING.</a:t>
            </a:r>
          </a:p>
          <a:p>
            <a:pPr lvl="1"/>
            <a:r>
              <a:rPr lang="en-US" sz="3100" dirty="0" smtClean="0"/>
              <a:t>YOUR HAIR WOULD STOP GROWING.</a:t>
            </a:r>
          </a:p>
          <a:p>
            <a:pPr lvl="1"/>
            <a:r>
              <a:rPr lang="en-US" sz="3100" dirty="0" smtClean="0"/>
              <a:t>YOU WOULDN’T BE ABLE TO DIGEST FOOD OR MAKE NEW BLOOD CELLS.</a:t>
            </a:r>
          </a:p>
          <a:p>
            <a:pPr lvl="1"/>
            <a:r>
              <a:rPr lang="en-US" sz="3100" dirty="0" smtClean="0"/>
              <a:t>YOUR SKIN WOULDN’T  BE ABLE TO REPAIR SCRAPES.</a:t>
            </a:r>
          </a:p>
          <a:p>
            <a:pPr lvl="1"/>
            <a:r>
              <a:rPr lang="en-US" sz="3100" dirty="0" smtClean="0"/>
              <a:t>YOU COULDN’T BUILD MUSCLE</a:t>
            </a:r>
          </a:p>
          <a:p>
            <a:pPr lvl="1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In other words none of your cells could do their jobs.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0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happens during translation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438400"/>
            <a:ext cx="4876800" cy="36576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038600" cy="46238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TRANSLATION, THE mRNA BRINGS THE CODE OUT TO THE RIBOSOME, WHERE THE CODE IS READ BY </a:t>
            </a:r>
            <a:r>
              <a:rPr lang="en-US" sz="2800" dirty="0" err="1" smtClean="0"/>
              <a:t>tRNA</a:t>
            </a:r>
            <a:r>
              <a:rPr lang="en-US" sz="2800" dirty="0" smtClean="0"/>
              <a:t> AND THE AMINO ACIDS ARE BONDED TOGETHER IN THE RIGHT ORDER.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7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Where </a:t>
            </a:r>
            <a:r>
              <a:rPr lang="en-US" sz="3100" dirty="0"/>
              <a:t>in the cell does translation occur</a:t>
            </a:r>
            <a:r>
              <a:rPr lang="en-US" sz="3100" dirty="0" smtClean="0"/>
              <a:t>?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81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 THE RIBOSOME OUT IN THE CYTOPLASM!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46" y="2690812"/>
            <a:ext cx="6882582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What is the function of </a:t>
            </a:r>
            <a:r>
              <a:rPr lang="en-US" sz="2800" dirty="0" err="1" smtClean="0"/>
              <a:t>tRNA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8229600" cy="1143000"/>
          </a:xfrm>
        </p:spPr>
        <p:txBody>
          <a:bodyPr/>
          <a:lstStyle/>
          <a:p>
            <a:r>
              <a:rPr lang="en-US" dirty="0" smtClean="0"/>
              <a:t>TO CONNECT THE RIGHT AMINO ACID TO THE RIGHT CODON DURING TRANSLATION.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5695950" cy="36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is a codon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THREE-LETTER SEGMENT OF RNA THAT CODES FOR A PARTICULAR AMINO ACID.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38600" cy="6865621"/>
          </a:xfrm>
        </p:spPr>
      </p:pic>
    </p:spTree>
    <p:extLst>
      <p:ext uri="{BB962C8B-B14F-4D97-AF65-F5344CB8AC3E}">
        <p14:creationId xmlns:p14="http://schemas.microsoft.com/office/powerpoint/2010/main" val="23249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2800" dirty="0" smtClean="0"/>
              <a:t>Translate </a:t>
            </a:r>
            <a:r>
              <a:rPr lang="en-US" sz="2800" dirty="0"/>
              <a:t>the following mRNA into a chain of amino acids  </a:t>
            </a:r>
            <a:r>
              <a:rPr lang="en-US" sz="2800" dirty="0" smtClean="0"/>
              <a:t>ACAGUCUAUCUA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2339743"/>
            <a:ext cx="6248400" cy="449747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600200"/>
            <a:ext cx="4038600" cy="762000"/>
          </a:xfrm>
        </p:spPr>
        <p:txBody>
          <a:bodyPr/>
          <a:lstStyle/>
          <a:p>
            <a:r>
              <a:rPr lang="en-US" dirty="0" smtClean="0"/>
              <a:t>THR-VAL-TYR-LEU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3390900"/>
            <a:ext cx="685800" cy="1905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399" y="3124200"/>
            <a:ext cx="236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GENETIC CODE/CODON CHART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4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Translate </a:t>
            </a:r>
            <a:r>
              <a:rPr lang="en-US" sz="2800" dirty="0"/>
              <a:t>the following mRNA into a chain of amino acids  </a:t>
            </a:r>
            <a:r>
              <a:rPr lang="en-US" sz="2800" dirty="0" smtClean="0"/>
              <a:t>AUGGUUCAAUAA   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8345" y="1981722"/>
            <a:ext cx="6781800" cy="487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600200"/>
            <a:ext cx="4038600" cy="609600"/>
          </a:xfrm>
        </p:spPr>
        <p:txBody>
          <a:bodyPr/>
          <a:lstStyle/>
          <a:p>
            <a:r>
              <a:rPr lang="en-US" dirty="0" smtClean="0"/>
              <a:t>MET-LEU-GLU-STOP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1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What is DNA replication?  Where does it occur in the cell?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DNA MAKES A COPY OF ITSELF.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14600"/>
            <a:ext cx="3100785" cy="395128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 THE NUCLEUS!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82" y="2546350"/>
            <a:ext cx="2976636" cy="3951288"/>
          </a:xfrm>
        </p:spPr>
      </p:pic>
    </p:spTree>
    <p:extLst>
      <p:ext uri="{BB962C8B-B14F-4D97-AF65-F5344CB8AC3E}">
        <p14:creationId xmlns:p14="http://schemas.microsoft.com/office/powerpoint/2010/main" val="23929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would be the next amino acid in this chain?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905000"/>
            <a:ext cx="6858000" cy="352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5638800"/>
            <a:ext cx="4038600" cy="609600"/>
          </a:xfrm>
        </p:spPr>
        <p:txBody>
          <a:bodyPr/>
          <a:lstStyle/>
          <a:p>
            <a:r>
              <a:rPr lang="en-US" dirty="0" err="1" smtClean="0"/>
              <a:t>Histidine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1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40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is a mutation?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524000"/>
            <a:ext cx="8991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CHANGE IN THE SEQUENCE OF DNA NUCLEOTIDES IN A GENE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7772400" cy="3596483"/>
          </a:xfrm>
        </p:spPr>
      </p:pic>
    </p:spTree>
    <p:extLst>
      <p:ext uri="{BB962C8B-B14F-4D97-AF65-F5344CB8AC3E}">
        <p14:creationId xmlns:p14="http://schemas.microsoft.com/office/powerpoint/2010/main" val="133786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are the </a:t>
            </a:r>
            <a:r>
              <a:rPr lang="en-US" sz="2800" dirty="0" smtClean="0"/>
              <a:t>two general types </a:t>
            </a:r>
            <a:r>
              <a:rPr lang="en-US" sz="2800" dirty="0"/>
              <a:t>of mutations?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MUTATION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449512"/>
            <a:ext cx="4268788" cy="1741488"/>
          </a:xfrm>
        </p:spPr>
        <p:txBody>
          <a:bodyPr/>
          <a:lstStyle/>
          <a:p>
            <a:r>
              <a:rPr lang="en-US" dirty="0" smtClean="0"/>
              <a:t>CHANGES IN AN INDIVIDUAL GENEDUE TO MISCOPYING ONE OR MORE NUCLEOTIDES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FRAME-SHIFT MUTATION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362200"/>
            <a:ext cx="4041775" cy="3951288"/>
          </a:xfrm>
        </p:spPr>
        <p:txBody>
          <a:bodyPr/>
          <a:lstStyle/>
          <a:p>
            <a:r>
              <a:rPr lang="en-US" dirty="0" smtClean="0"/>
              <a:t>DELETION OR INSESRTION OF A NUCLEOTIDE RESULTS IN SHIFTING OF THE READING FRAME ALL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5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is a point mutation?  What is a </a:t>
            </a:r>
            <a:r>
              <a:rPr lang="en-US" sz="2800" dirty="0" err="1"/>
              <a:t>frameshift</a:t>
            </a:r>
            <a:r>
              <a:rPr lang="en-US" sz="2800" dirty="0"/>
              <a:t> mutation?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MUTATION: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THE CAT ATE THE FAT RAT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THE CAT ATE THE FAT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AT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FRAME-SHIFT MUTATION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/>
              <a:t>THE CAT ATE THE FAT RAT</a:t>
            </a:r>
          </a:p>
          <a:p>
            <a:pPr marL="118872" indent="0">
              <a:buNone/>
            </a:pPr>
            <a:endParaRPr lang="en-US" b="1" dirty="0"/>
          </a:p>
          <a:p>
            <a:pPr marL="118872" indent="0">
              <a:buNone/>
            </a:pPr>
            <a:r>
              <a:rPr lang="en-US" b="1" dirty="0" smtClean="0"/>
              <a:t>THE CAA TET  HEF ATC AT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43600" y="30861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8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2800" dirty="0" smtClean="0"/>
              <a:t>Describe </a:t>
            </a:r>
            <a:r>
              <a:rPr lang="en-US" sz="2800" dirty="0"/>
              <a:t>what happens during protein synthesis if a substitution occurs?  An insertion? A deletion?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076700" cy="4495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2872359" cy="3200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670714"/>
            <a:ext cx="3810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is wrong in the diagram below?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14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OF THE STRANDS HAS </a:t>
            </a:r>
            <a:r>
              <a:rPr lang="en-US" b="1" dirty="0" smtClean="0">
                <a:solidFill>
                  <a:srgbClr val="FF0000"/>
                </a:solidFill>
              </a:rPr>
              <a:t>URACIL</a:t>
            </a:r>
            <a:r>
              <a:rPr lang="en-US" dirty="0" smtClean="0"/>
              <a:t> WHERE THERE SHOULD BE AN </a:t>
            </a:r>
            <a:r>
              <a:rPr lang="en-US" b="1" dirty="0" smtClean="0"/>
              <a:t>ADENINE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2800" dirty="0" smtClean="0"/>
              <a:t>What do we call what happened here?</a:t>
            </a:r>
            <a:br>
              <a:rPr lang="en-US" sz="2800" dirty="0" smtClean="0"/>
            </a:br>
            <a:r>
              <a:rPr lang="en-US" sz="2800" b="1" dirty="0" err="1" smtClean="0"/>
              <a:t>Phe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Leu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Cys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Trp</a:t>
            </a:r>
            <a:r>
              <a:rPr lang="en-US" sz="2800" b="1" dirty="0" smtClean="0"/>
              <a:t>-STOP </a:t>
            </a:r>
            <a:r>
              <a:rPr lang="en-US" sz="2800" b="1" dirty="0"/>
              <a:t>changed to </a:t>
            </a:r>
            <a:r>
              <a:rPr lang="en-US" sz="2800" b="1" dirty="0" err="1"/>
              <a:t>Phe</a:t>
            </a:r>
            <a:r>
              <a:rPr lang="en-US" sz="2800" b="1" dirty="0"/>
              <a:t>-</a:t>
            </a:r>
            <a:r>
              <a:rPr lang="en-US" sz="2800" b="1" dirty="0" err="1"/>
              <a:t>Leu</a:t>
            </a:r>
            <a:r>
              <a:rPr lang="en-US" sz="2800" b="1" dirty="0"/>
              <a:t>-</a:t>
            </a:r>
            <a:r>
              <a:rPr lang="en-US" sz="2800" b="1" dirty="0" err="1"/>
              <a:t>Phe</a:t>
            </a:r>
            <a:r>
              <a:rPr lang="en-US" sz="2800" b="1" dirty="0"/>
              <a:t>-</a:t>
            </a:r>
            <a:r>
              <a:rPr lang="en-US" sz="2800" b="1" dirty="0" err="1"/>
              <a:t>Trp</a:t>
            </a:r>
            <a:r>
              <a:rPr lang="en-US" sz="2800" b="1" dirty="0"/>
              <a:t>-STOP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Explain.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7543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24200"/>
            <a:ext cx="8229600" cy="3429000"/>
          </a:xfrm>
        </p:spPr>
        <p:txBody>
          <a:bodyPr/>
          <a:lstStyle/>
          <a:p>
            <a:r>
              <a:rPr lang="en-US" dirty="0" smtClean="0"/>
              <a:t>A mutation occurred - UUU-UUA-UGU-UGG-UGA) WAS CHANGED TO UUU-UUA-U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U-UGG-UGA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THERE WAS A SUBSTITUTION OF ONE BASE RESULTING IN THE CHANGE OF ONE AMINO ACID.</a:t>
            </a:r>
          </a:p>
          <a:p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This illustration is an example of a normal DNA sequence.  Draw a strand that would represent a single base change (substitution) in the sequence?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30210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3048000"/>
            <a:ext cx="5029200" cy="24685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Changing any single base is a substitution.</a:t>
            </a:r>
          </a:p>
          <a:p>
            <a:pPr marL="0" indent="0" algn="ctr">
              <a:buNone/>
            </a:pPr>
            <a:r>
              <a:rPr lang="en-US" sz="4000" b="1" dirty="0" smtClean="0"/>
              <a:t>For instance:</a:t>
            </a:r>
          </a:p>
          <a:p>
            <a:pPr marL="0" indent="0" algn="ctr">
              <a:buNone/>
            </a:pPr>
            <a:r>
              <a:rPr lang="en-US" sz="4000" b="1" dirty="0" smtClean="0"/>
              <a:t>C-A-T-C-A-T-</a:t>
            </a:r>
            <a:r>
              <a:rPr lang="en-US" sz="4000" b="1" dirty="0" smtClean="0">
                <a:solidFill>
                  <a:srgbClr val="FF0000"/>
                </a:solidFill>
              </a:rPr>
              <a:t>A</a:t>
            </a:r>
            <a:r>
              <a:rPr lang="en-US" sz="4000" b="1" dirty="0" smtClean="0"/>
              <a:t>-A-T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26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What </a:t>
            </a:r>
            <a:r>
              <a:rPr lang="en-US" sz="2800" dirty="0"/>
              <a:t>is the function of genes (segments of DNA</a:t>
            </a:r>
            <a:r>
              <a:rPr lang="en-US" sz="2800" dirty="0" smtClean="0"/>
              <a:t>)?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81560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GENES ARE A SMALL SECTION OF DNA THAT CODES FOR A PARTICULAR TRAIT.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667000"/>
            <a:ext cx="3731666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62250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3100" dirty="0" smtClean="0"/>
              <a:t>Cell </a:t>
            </a:r>
            <a:r>
              <a:rPr lang="en-US" sz="3100" dirty="0"/>
              <a:t>specialization in eukaryotes can occur because of _________________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 EXPRESSION:</a:t>
            </a:r>
          </a:p>
          <a:p>
            <a:r>
              <a:rPr lang="en-US" dirty="0" smtClean="0"/>
              <a:t>CERTAIN GENES ARE SWITCHED ON, WHILE OTHERS ARE LEFT OFF….</a:t>
            </a:r>
          </a:p>
          <a:p>
            <a:r>
              <a:rPr lang="en-US" dirty="0" smtClean="0"/>
              <a:t>FOR EXAMPLE, RATS DON’T USUALLY GROW HUMAN EARS ONTHEIR BACKS….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815431"/>
            <a:ext cx="3810000" cy="2540000"/>
          </a:xfrm>
        </p:spPr>
      </p:pic>
    </p:spTree>
    <p:extLst>
      <p:ext uri="{BB962C8B-B14F-4D97-AF65-F5344CB8AC3E}">
        <p14:creationId xmlns:p14="http://schemas.microsoft.com/office/powerpoint/2010/main" val="4261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Name 3 characteristics that all living things have in common.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267200" cy="4625609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ALL LIVING THINGS:</a:t>
            </a:r>
          </a:p>
          <a:p>
            <a:pPr lvl="1"/>
            <a:r>
              <a:rPr lang="en-US" b="1" dirty="0" smtClean="0"/>
              <a:t>ARE MADE UP OF CELLS</a:t>
            </a:r>
          </a:p>
          <a:p>
            <a:pPr lvl="1"/>
            <a:r>
              <a:rPr lang="en-US" b="1" dirty="0" smtClean="0"/>
              <a:t>RESPOND TO THEIR ENVIRONMENT</a:t>
            </a:r>
          </a:p>
          <a:p>
            <a:pPr lvl="1"/>
            <a:r>
              <a:rPr lang="en-US" b="1" dirty="0" smtClean="0"/>
              <a:t>REPRODUCE</a:t>
            </a:r>
          </a:p>
          <a:p>
            <a:pPr lvl="1"/>
            <a:r>
              <a:rPr lang="en-US" b="1" dirty="0" smtClean="0"/>
              <a:t>REQUIRE NUTRIENTS </a:t>
            </a:r>
          </a:p>
          <a:p>
            <a:pPr lvl="1"/>
            <a:r>
              <a:rPr lang="en-US" b="1" dirty="0" smtClean="0"/>
              <a:t>GROW AND DEVELOP</a:t>
            </a:r>
          </a:p>
          <a:p>
            <a:pPr lvl="1"/>
            <a:r>
              <a:rPr lang="en-US" b="1" dirty="0" smtClean="0"/>
              <a:t>HAVE DNA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77146"/>
            <a:ext cx="4257675" cy="324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sz="2800" dirty="0" smtClean="0"/>
              <a:t>The </a:t>
            </a:r>
            <a:r>
              <a:rPr lang="en-US" sz="2800" dirty="0"/>
              <a:t>building blocks (monomers) of both DNA and RNA are what?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43" y="1774825"/>
            <a:ext cx="6031114" cy="4625975"/>
          </a:xfrm>
        </p:spPr>
      </p:pic>
    </p:spTree>
    <p:extLst>
      <p:ext uri="{BB962C8B-B14F-4D97-AF65-F5344CB8AC3E}">
        <p14:creationId xmlns:p14="http://schemas.microsoft.com/office/powerpoint/2010/main" val="41465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800" dirty="0" smtClean="0"/>
              <a:t>Draw </a:t>
            </a:r>
            <a:r>
              <a:rPr lang="en-US" sz="2800" dirty="0"/>
              <a:t>a nucleotide of DNA.  Draw a nucleotide of RNA.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0" y="1752600"/>
            <a:ext cx="872476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9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What are the 3 differences between DNA and RNA?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799"/>
            <a:ext cx="4953000" cy="5572125"/>
          </a:xfrm>
        </p:spPr>
      </p:pic>
    </p:spTree>
    <p:extLst>
      <p:ext uri="{BB962C8B-B14F-4D97-AF65-F5344CB8AC3E}">
        <p14:creationId xmlns:p14="http://schemas.microsoft.com/office/powerpoint/2010/main" val="1494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174</TotalTime>
  <Words>785</Words>
  <Application>Microsoft Office PowerPoint</Application>
  <PresentationFormat>On-screen Show (4:3)</PresentationFormat>
  <Paragraphs>103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Aharoni</vt:lpstr>
      <vt:lpstr>Arial</vt:lpstr>
      <vt:lpstr>Corbel</vt:lpstr>
      <vt:lpstr>Wingdings</vt:lpstr>
      <vt:lpstr>Wingdings 2</vt:lpstr>
      <vt:lpstr>Wingdings 3</vt:lpstr>
      <vt:lpstr>Module</vt:lpstr>
      <vt:lpstr>Protein Synthesis Review</vt:lpstr>
      <vt:lpstr>DNA &amp; RNA</vt:lpstr>
      <vt:lpstr>What is DNA replication?  Where does it occur in the cell?</vt:lpstr>
      <vt:lpstr>What is the function of genes (segments of DNA)?</vt:lpstr>
      <vt:lpstr>Name 3 characteristics that all living things have in common.</vt:lpstr>
      <vt:lpstr>The building blocks (monomers) of both DNA and RNA are what?</vt:lpstr>
      <vt:lpstr>Draw a nucleotide of DNA.  Draw a nucleotide of RNA. </vt:lpstr>
      <vt:lpstr>What are the 3 differences between DNA and RNA?</vt:lpstr>
      <vt:lpstr>Protein Synthesis</vt:lpstr>
      <vt:lpstr>What is another name for a chain of amino acids? </vt:lpstr>
      <vt:lpstr>What is protein synthesis?</vt:lpstr>
      <vt:lpstr>What is the monomer of a protein?</vt:lpstr>
      <vt:lpstr>What is the pathway for protein synthesis (HINT  use the following words tRNA, DNA, Protein, mRNA) </vt:lpstr>
      <vt:lpstr>What are the two steps of protein synthesis?  It is understood that RNA processing has taken place.</vt:lpstr>
      <vt:lpstr>Transcription</vt:lpstr>
      <vt:lpstr>What happens during transcription? </vt:lpstr>
      <vt:lpstr> Where in the cell does transcription occur?</vt:lpstr>
      <vt:lpstr>. What is the function of mRNA?</vt:lpstr>
      <vt:lpstr>Transcribe the following DNA strand into mRNA :          5’ ATCGAACAG 3’ </vt:lpstr>
      <vt:lpstr>Transcribe the following DNA strand into mRNA:    5’ TACGGGTTA 3’ </vt:lpstr>
      <vt:lpstr>Turn the following mRNA strand back into DNA:  5’AUGCACUAC3’ </vt:lpstr>
      <vt:lpstr>If RNA polymerase stopped working, what would be the result? </vt:lpstr>
      <vt:lpstr>Translation</vt:lpstr>
      <vt:lpstr>What happens during translation?</vt:lpstr>
      <vt:lpstr>  Where in the cell does translation occur?   </vt:lpstr>
      <vt:lpstr>What is the function of tRNA?</vt:lpstr>
      <vt:lpstr>What is a codon?</vt:lpstr>
      <vt:lpstr>Translate the following mRNA into a chain of amino acids  ACAGUCUAUCUA </vt:lpstr>
      <vt:lpstr>Translate the following mRNA into a chain of amino acids  AUGGUUCAAUAA   </vt:lpstr>
      <vt:lpstr>What would be the next amino acid in this chain? </vt:lpstr>
      <vt:lpstr>Mutations </vt:lpstr>
      <vt:lpstr>What is a mutation? </vt:lpstr>
      <vt:lpstr>What are the two general types of mutations? </vt:lpstr>
      <vt:lpstr>What is a point mutation?  What is a frameshift mutation? </vt:lpstr>
      <vt:lpstr>Describe what happens during protein synthesis if a substitution occurs?  An insertion? A deletion?  </vt:lpstr>
      <vt:lpstr>What is wrong in the diagram below? </vt:lpstr>
      <vt:lpstr>What do we call what happened here? Phe-Leu-Cys-Trp-STOP changed to Phe-Leu-Phe-Trp-STOP  Explain. </vt:lpstr>
      <vt:lpstr>  This illustration is an example of a normal DNA sequence.  Draw a strand that would represent a single base change (substitution) in the sequence?  </vt:lpstr>
      <vt:lpstr>Gene Expression</vt:lpstr>
      <vt:lpstr>Cell specialization in eukaryotes can occur because of _________________   </vt:lpstr>
    </vt:vector>
  </TitlesOfParts>
  <Company>Round Rock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 Exam Review</dc:title>
  <dc:creator>e128089</dc:creator>
  <cp:lastModifiedBy>Dell_Passovoy</cp:lastModifiedBy>
  <cp:revision>32</cp:revision>
  <dcterms:created xsi:type="dcterms:W3CDTF">2013-12-05T21:11:38Z</dcterms:created>
  <dcterms:modified xsi:type="dcterms:W3CDTF">2018-11-05T01:50:34Z</dcterms:modified>
</cp:coreProperties>
</file>